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70" r:id="rId4"/>
    <p:sldId id="289" r:id="rId5"/>
    <p:sldId id="284" r:id="rId6"/>
    <p:sldId id="290" r:id="rId7"/>
    <p:sldId id="272" r:id="rId8"/>
    <p:sldId id="291" r:id="rId9"/>
    <p:sldId id="274" r:id="rId10"/>
    <p:sldId id="273" r:id="rId11"/>
    <p:sldId id="282" r:id="rId12"/>
    <p:sldId id="283" r:id="rId13"/>
    <p:sldId id="292" r:id="rId14"/>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9" autoAdjust="0"/>
    <p:restoredTop sz="94660"/>
  </p:normalViewPr>
  <p:slideViewPr>
    <p:cSldViewPr snapToGrid="0">
      <p:cViewPr varScale="1">
        <p:scale>
          <a:sx n="73" d="100"/>
          <a:sy n="73" d="100"/>
        </p:scale>
        <p:origin x="2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EBE3BE-E0F0-4122-BE15-FDFFD63571EF}"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1850284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BE3BE-E0F0-4122-BE15-FDFFD63571EF}"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35566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EBE3BE-E0F0-4122-BE15-FDFFD63571EF}"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3910657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EBE3BE-E0F0-4122-BE15-FDFFD63571EF}"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AEE60-69C3-48A9-8296-AA401716EF0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33482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EBE3BE-E0F0-4122-BE15-FDFFD63571EF}"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3853226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9EBE3BE-E0F0-4122-BE15-FDFFD63571EF}" type="datetimeFigureOut">
              <a:rPr lang="en-US" smtClean="0"/>
              <a:t>2/20/2017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1285283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9EBE3BE-E0F0-4122-BE15-FDFFD63571EF}" type="datetimeFigureOut">
              <a:rPr lang="en-US" smtClean="0"/>
              <a:t>2/20/2017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2169261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BE3BE-E0F0-4122-BE15-FDFFD63571EF}"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396255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BE3BE-E0F0-4122-BE15-FDFFD63571EF}"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303667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9EBE3BE-E0F0-4122-BE15-FDFFD63571EF}"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261974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EBE3BE-E0F0-4122-BE15-FDFFD63571EF}"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17228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EBE3BE-E0F0-4122-BE15-FDFFD63571EF}"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320376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EBE3BE-E0F0-4122-BE15-FDFFD63571EF}" type="datetimeFigureOut">
              <a:rPr lang="en-US" smtClean="0"/>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289752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9EBE3BE-E0F0-4122-BE15-FDFFD63571EF}" type="datetimeFigureOut">
              <a:rPr lang="en-US" smtClean="0"/>
              <a:t>2/20/2017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245515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9EBE3BE-E0F0-4122-BE15-FDFFD63571EF}" type="datetimeFigureOut">
              <a:rPr lang="en-US" smtClean="0"/>
              <a:t>2/20/2017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155075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9EBE3BE-E0F0-4122-BE15-FDFFD63571EF}" type="datetimeFigureOut">
              <a:rPr lang="en-US" smtClean="0"/>
              <a:t>2/20/2017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125655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BE3BE-E0F0-4122-BE15-FDFFD63571EF}"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AEE60-69C3-48A9-8296-AA401716EF0A}" type="slidenum">
              <a:rPr lang="en-US" smtClean="0"/>
              <a:t>‹#›</a:t>
            </a:fld>
            <a:endParaRPr lang="en-US"/>
          </a:p>
        </p:txBody>
      </p:sp>
    </p:spTree>
    <p:extLst>
      <p:ext uri="{BB962C8B-B14F-4D97-AF65-F5344CB8AC3E}">
        <p14:creationId xmlns:p14="http://schemas.microsoft.com/office/powerpoint/2010/main" val="188428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9EBE3BE-E0F0-4122-BE15-FDFFD63571EF}" type="datetimeFigureOut">
              <a:rPr lang="en-US" smtClean="0"/>
              <a:t>2/20/2017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57AEE60-69C3-48A9-8296-AA401716EF0A}" type="slidenum">
              <a:rPr lang="en-US" smtClean="0"/>
              <a:t>‹#›</a:t>
            </a:fld>
            <a:endParaRPr lang="en-US"/>
          </a:p>
        </p:txBody>
      </p:sp>
    </p:spTree>
    <p:extLst>
      <p:ext uri="{BB962C8B-B14F-4D97-AF65-F5344CB8AC3E}">
        <p14:creationId xmlns:p14="http://schemas.microsoft.com/office/powerpoint/2010/main" val="14981825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2.emf"/><Relationship Id="rId4" Type="http://schemas.openxmlformats.org/officeDocument/2006/relationships/oleObject" Target="../embeddings/oleObject1.bin"/><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hyperlink" Target="https://www.surveymonkey.com/analyze/LL7yaaIl5vRIgVxfrBN3MS42rix4afGoFspz5i0JiLM_3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81354"/>
            <a:ext cx="8825658" cy="4496027"/>
          </a:xfrm>
        </p:spPr>
        <p:txBody>
          <a:bodyPr>
            <a:normAutofit/>
          </a:bodyPr>
          <a:lstStyle/>
          <a:p>
            <a:r>
              <a:rPr lang="en-US" dirty="0" smtClean="0"/>
              <a:t>KPBSD Native Education</a:t>
            </a:r>
            <a:r>
              <a:rPr lang="en-US" dirty="0" smtClean="0"/>
              <a:t/>
            </a:r>
            <a:br>
              <a:rPr lang="en-US" dirty="0" smtClean="0"/>
            </a:br>
            <a:r>
              <a:rPr lang="en-US" sz="4000" dirty="0" smtClean="0"/>
              <a:t>3/6/2017</a:t>
            </a:r>
            <a:endParaRPr lang="en-US" dirty="0"/>
          </a:p>
        </p:txBody>
      </p:sp>
      <p:pic>
        <p:nvPicPr>
          <p:cNvPr id="1026" name="Picture 2" descr="KPB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847" y="4263013"/>
            <a:ext cx="2431106" cy="24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5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ANSEP	</a:t>
            </a:r>
            <a:endParaRPr lang="en-US" dirty="0"/>
          </a:p>
        </p:txBody>
      </p:sp>
      <p:sp>
        <p:nvSpPr>
          <p:cNvPr id="3" name="Content Placeholder 2"/>
          <p:cNvSpPr>
            <a:spLocks noGrp="1"/>
          </p:cNvSpPr>
          <p:nvPr>
            <p:ph idx="1"/>
          </p:nvPr>
        </p:nvSpPr>
        <p:spPr>
          <a:xfrm>
            <a:off x="1104293" y="1372979"/>
            <a:ext cx="8946541" cy="4195481"/>
          </a:xfrm>
        </p:spPr>
        <p:txBody>
          <a:bodyPr>
            <a:normAutofit/>
          </a:bodyPr>
          <a:lstStyle/>
          <a:p>
            <a:r>
              <a:rPr lang="en-US" dirty="0"/>
              <a:t>I</a:t>
            </a:r>
            <a:r>
              <a:rPr lang="en-US" dirty="0" smtClean="0"/>
              <a:t>n our 3</a:t>
            </a:r>
            <a:r>
              <a:rPr lang="en-US" baseline="30000" dirty="0" smtClean="0"/>
              <a:t>rd</a:t>
            </a:r>
            <a:r>
              <a:rPr lang="en-US" dirty="0" smtClean="0"/>
              <a:t> year of participation</a:t>
            </a:r>
          </a:p>
          <a:p>
            <a:pPr lvl="1"/>
            <a:r>
              <a:rPr lang="en-US" dirty="0" smtClean="0"/>
              <a:t>FY15=48 students</a:t>
            </a:r>
          </a:p>
          <a:p>
            <a:pPr lvl="1"/>
            <a:r>
              <a:rPr lang="en-US" dirty="0" smtClean="0"/>
              <a:t>FY16=18 students</a:t>
            </a:r>
          </a:p>
          <a:p>
            <a:pPr lvl="1"/>
            <a:r>
              <a:rPr lang="en-US" dirty="0" smtClean="0"/>
              <a:t>FY17=11 students</a:t>
            </a:r>
            <a:endParaRPr lang="en-US" dirty="0"/>
          </a:p>
          <a:p>
            <a:pPr lvl="1"/>
            <a:r>
              <a:rPr lang="en-US" dirty="0"/>
              <a:t>Middle School Academy is a two-week experience designed to promote science, technology, engineering, and math (STEM) education and careers. During this academic and residential academy, students engage in a variety of hands-on activities from building a computer, dissecting squid to testing structures on an earthquake simulation table and much more. </a:t>
            </a:r>
            <a:r>
              <a:rPr lang="en-US" dirty="0" smtClean="0"/>
              <a:t>Accepted students attend the academy free of charge.</a:t>
            </a:r>
          </a:p>
          <a:p>
            <a:pPr lvl="1"/>
            <a:endParaRPr lang="en-US" dirty="0" smtClean="0"/>
          </a:p>
          <a:p>
            <a:pPr lvl="1"/>
            <a:endParaRPr lang="en-US" dirty="0" smtClean="0"/>
          </a:p>
          <a:p>
            <a:pPr marL="457200" lvl="1" indent="0">
              <a:buNone/>
            </a:pPr>
            <a:endParaRPr lang="en-US" sz="4400" dirty="0" smtClean="0"/>
          </a:p>
        </p:txBody>
      </p:sp>
    </p:spTree>
    <p:extLst>
      <p:ext uri="{BB962C8B-B14F-4D97-AF65-F5344CB8AC3E}">
        <p14:creationId xmlns:p14="http://schemas.microsoft.com/office/powerpoint/2010/main" val="313132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KPBSD Stats	</a:t>
            </a:r>
            <a:endParaRPr lang="en-US" dirty="0"/>
          </a:p>
        </p:txBody>
      </p:sp>
      <p:sp>
        <p:nvSpPr>
          <p:cNvPr id="3" name="Content Placeholder 2"/>
          <p:cNvSpPr>
            <a:spLocks noGrp="1"/>
          </p:cNvSpPr>
          <p:nvPr>
            <p:ph idx="1"/>
          </p:nvPr>
        </p:nvSpPr>
        <p:spPr>
          <a:xfrm>
            <a:off x="1103312" y="2052918"/>
            <a:ext cx="6357803" cy="4195481"/>
          </a:xfrm>
        </p:spPr>
        <p:txBody>
          <a:bodyPr>
            <a:normAutofit/>
          </a:bodyPr>
          <a:lstStyle/>
          <a:p>
            <a:pPr marL="0" indent="0">
              <a:buNone/>
            </a:pPr>
            <a:r>
              <a:rPr lang="en-US" sz="4000" dirty="0" smtClean="0"/>
              <a:t>FY16</a:t>
            </a:r>
          </a:p>
          <a:p>
            <a:r>
              <a:rPr lang="en-US" sz="2800" dirty="0" smtClean="0"/>
              <a:t>Overall KPBSD Grad Rate-82.73%</a:t>
            </a:r>
          </a:p>
          <a:p>
            <a:r>
              <a:rPr lang="en-US" sz="2800" dirty="0" smtClean="0"/>
              <a:t>Native KPBSD Grad Rate-80.43%</a:t>
            </a:r>
          </a:p>
          <a:p>
            <a:r>
              <a:rPr lang="en-US" sz="2800" dirty="0" smtClean="0"/>
              <a:t>National Overall Grad Rate-80%</a:t>
            </a:r>
          </a:p>
          <a:p>
            <a:r>
              <a:rPr lang="en-US" sz="2800" dirty="0" smtClean="0"/>
              <a:t>National Native Grad Rate-67%</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9784" y="2277660"/>
            <a:ext cx="4156364" cy="3117273"/>
          </a:xfrm>
          <a:prstGeom prst="rect">
            <a:avLst/>
          </a:prstGeom>
        </p:spPr>
      </p:pic>
    </p:spTree>
    <p:extLst>
      <p:ext uri="{BB962C8B-B14F-4D97-AF65-F5344CB8AC3E}">
        <p14:creationId xmlns:p14="http://schemas.microsoft.com/office/powerpoint/2010/main" val="24527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18" y="3969171"/>
            <a:ext cx="1992630" cy="2656840"/>
          </a:xfrm>
          <a:prstGeom prst="rect">
            <a:avLst/>
          </a:prstGeom>
        </p:spPr>
      </p:pic>
      <p:sp>
        <p:nvSpPr>
          <p:cNvPr id="3" name="Content Placeholder 2"/>
          <p:cNvSpPr>
            <a:spLocks noGrp="1"/>
          </p:cNvSpPr>
          <p:nvPr>
            <p:ph idx="1"/>
          </p:nvPr>
        </p:nvSpPr>
        <p:spPr>
          <a:xfrm>
            <a:off x="838200" y="811369"/>
            <a:ext cx="10515600" cy="5365594"/>
          </a:xfrm>
        </p:spPr>
        <p:txBody>
          <a:bodyPr>
            <a:normAutofit/>
          </a:bodyPr>
          <a:lstStyle/>
          <a:p>
            <a:pPr marL="0" indent="0">
              <a:buNone/>
            </a:pPr>
            <a:r>
              <a:rPr lang="en-US" sz="2800" dirty="0" smtClean="0"/>
              <a:t>Native Leaders Gathering</a:t>
            </a:r>
          </a:p>
          <a:p>
            <a:pPr marL="0" indent="0">
              <a:buNone/>
            </a:pPr>
            <a:endParaRPr lang="en-US" sz="2800" dirty="0"/>
          </a:p>
          <a:p>
            <a:pPr marL="0" indent="0">
              <a:buNone/>
            </a:pPr>
            <a:endParaRPr lang="en-US" sz="28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556481023"/>
              </p:ext>
            </p:extLst>
          </p:nvPr>
        </p:nvGraphicFramePr>
        <p:xfrm>
          <a:off x="7825060" y="1388029"/>
          <a:ext cx="3528740" cy="4567157"/>
        </p:xfrm>
        <a:graphic>
          <a:graphicData uri="http://schemas.openxmlformats.org/presentationml/2006/ole">
            <mc:AlternateContent xmlns:mc="http://schemas.openxmlformats.org/markup-compatibility/2006">
              <mc:Choice xmlns:v="urn:schemas-microsoft-com:vml" Requires="v">
                <p:oleObj spid="_x0000_s1041" name="Acrobat Document" r:id="rId4" imgW="5829199" imgH="7543800" progId="AcroExch.Document.11">
                  <p:embed/>
                </p:oleObj>
              </mc:Choice>
              <mc:Fallback>
                <p:oleObj name="Acrobat Document" r:id="rId4" imgW="5829199" imgH="7543800" progId="AcroExch.Document.11">
                  <p:embed/>
                  <p:pic>
                    <p:nvPicPr>
                      <p:cNvPr id="0" name=""/>
                      <p:cNvPicPr/>
                      <p:nvPr/>
                    </p:nvPicPr>
                    <p:blipFill>
                      <a:blip r:embed="rId5"/>
                      <a:stretch>
                        <a:fillRect/>
                      </a:stretch>
                    </p:blipFill>
                    <p:spPr>
                      <a:xfrm>
                        <a:off x="7825060" y="1388029"/>
                        <a:ext cx="3528740" cy="4567157"/>
                      </a:xfrm>
                      <a:prstGeom prst="rect">
                        <a:avLst/>
                      </a:prstGeom>
                    </p:spPr>
                  </p:pic>
                </p:oleObj>
              </mc:Fallback>
            </mc:AlternateContent>
          </a:graphicData>
        </a:graphic>
      </p:graphicFrame>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6223" y="3207454"/>
            <a:ext cx="2647746" cy="3530328"/>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3326" y="1796142"/>
            <a:ext cx="3335383" cy="2501537"/>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5419" y="3207454"/>
            <a:ext cx="2952009" cy="2214007"/>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6018" y="1456360"/>
            <a:ext cx="2717075" cy="2037806"/>
          </a:xfrm>
          <a:prstGeom prst="rect">
            <a:avLst/>
          </a:prstGeom>
        </p:spPr>
      </p:pic>
    </p:spTree>
    <p:extLst>
      <p:ext uri="{BB962C8B-B14F-4D97-AF65-F5344CB8AC3E}">
        <p14:creationId xmlns:p14="http://schemas.microsoft.com/office/powerpoint/2010/main" val="349639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Assessment Results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www.surveymonkey.com/analyze/LL7yaaIl5vRIgVxfrBN3MS42rix4afGoFspz5i0JiLM_3D</a:t>
            </a:r>
            <a:r>
              <a:rPr lang="en-US" dirty="0" smtClean="0"/>
              <a:t> </a:t>
            </a:r>
            <a:endParaRPr lang="en-US" dirty="0"/>
          </a:p>
        </p:txBody>
      </p:sp>
    </p:spTree>
    <p:extLst>
      <p:ext uri="{BB962C8B-B14F-4D97-AF65-F5344CB8AC3E}">
        <p14:creationId xmlns:p14="http://schemas.microsoft.com/office/powerpoint/2010/main" val="46914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05310"/>
            <a:ext cx="7248896" cy="4418501"/>
          </a:xfrm>
        </p:spPr>
        <p:txBody>
          <a:bodyPr/>
          <a:lstStyle/>
          <a:p>
            <a:pPr lvl="1"/>
            <a:r>
              <a:rPr lang="en-US" sz="3000" dirty="0"/>
              <a:t>Purpose: The purpose of the KPBSD Title VI Advisory Committee is to provide supplemental supports for Alaska Native and American Indian students for a successful experience throughout K-12 schooling years through prioritizing targeted assistance.</a:t>
            </a:r>
          </a:p>
          <a:p>
            <a:endParaRPr lang="en-US" dirty="0"/>
          </a:p>
        </p:txBody>
      </p:sp>
      <p:sp>
        <p:nvSpPr>
          <p:cNvPr id="4" name="TextBox 3"/>
          <p:cNvSpPr txBox="1"/>
          <p:nvPr/>
        </p:nvSpPr>
        <p:spPr>
          <a:xfrm>
            <a:off x="1195754" y="550984"/>
            <a:ext cx="9190892" cy="1754326"/>
          </a:xfrm>
          <a:prstGeom prst="rect">
            <a:avLst/>
          </a:prstGeom>
          <a:noFill/>
        </p:spPr>
        <p:txBody>
          <a:bodyPr wrap="square" rtlCol="0">
            <a:spAutoFit/>
          </a:bodyPr>
          <a:lstStyle/>
          <a:p>
            <a:r>
              <a:rPr lang="en-US" sz="5400" dirty="0" smtClean="0"/>
              <a:t>KPBSD Native Education Program</a:t>
            </a:r>
            <a:endParaRPr lang="en-US" sz="5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0545" y="3762753"/>
            <a:ext cx="3928530" cy="2612626"/>
          </a:xfrm>
          <a:prstGeom prst="rect">
            <a:avLst/>
          </a:prstGeom>
        </p:spPr>
      </p:pic>
    </p:spTree>
    <p:extLst>
      <p:ext uri="{BB962C8B-B14F-4D97-AF65-F5344CB8AC3E}">
        <p14:creationId xmlns:p14="http://schemas.microsoft.com/office/powerpoint/2010/main" val="7226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KPBSD Demographics		</a:t>
            </a:r>
            <a:endParaRPr lang="en-US" dirty="0"/>
          </a:p>
        </p:txBody>
      </p:sp>
      <p:sp>
        <p:nvSpPr>
          <p:cNvPr id="3" name="Content Placeholder 2"/>
          <p:cNvSpPr>
            <a:spLocks noGrp="1"/>
          </p:cNvSpPr>
          <p:nvPr>
            <p:ph idx="1"/>
          </p:nvPr>
        </p:nvSpPr>
        <p:spPr>
          <a:xfrm>
            <a:off x="1104294" y="1583995"/>
            <a:ext cx="8015956" cy="4195481"/>
          </a:xfrm>
        </p:spPr>
        <p:txBody>
          <a:bodyPr/>
          <a:lstStyle/>
          <a:p>
            <a:r>
              <a:rPr lang="en-US" sz="3200" dirty="0" smtClean="0"/>
              <a:t>Over 114 Alaska Native Tribal affiliations represented in the nearly 1200 identified Native students</a:t>
            </a:r>
          </a:p>
          <a:p>
            <a:r>
              <a:rPr lang="en-US" sz="3200" dirty="0" smtClean="0"/>
              <a:t>There are 20 different Native languages in Alaska (two main ones on the Kenai-</a:t>
            </a:r>
            <a:r>
              <a:rPr lang="en-US" sz="3200" dirty="0" err="1" smtClean="0"/>
              <a:t>Dena’iana</a:t>
            </a:r>
            <a:r>
              <a:rPr lang="en-US" sz="3200" dirty="0" smtClean="0"/>
              <a:t> and </a:t>
            </a:r>
            <a:r>
              <a:rPr lang="en-US" sz="3200" dirty="0" err="1" smtClean="0"/>
              <a:t>Sugcestun</a:t>
            </a:r>
            <a:r>
              <a:rPr lang="en-US" sz="3200" dirty="0" smtClean="0"/>
              <a:t>/</a:t>
            </a:r>
            <a:r>
              <a:rPr lang="en-US" sz="3200" dirty="0" err="1" smtClean="0"/>
              <a:t>Sug’sten</a:t>
            </a:r>
            <a:r>
              <a:rPr lang="en-US" sz="3200" dirty="0" smtClean="0"/>
              <a:t>)</a:t>
            </a:r>
          </a:p>
          <a:p>
            <a:endParaRPr lang="en-US" dirty="0" smtClean="0"/>
          </a:p>
          <a:p>
            <a:endParaRPr lang="en-US" dirty="0"/>
          </a:p>
          <a:p>
            <a:endParaRPr lang="en-US"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9327" y="2505694"/>
            <a:ext cx="2943595" cy="3924794"/>
          </a:xfrm>
          <a:prstGeom prst="rect">
            <a:avLst/>
          </a:prstGeom>
        </p:spPr>
      </p:pic>
    </p:spTree>
    <p:extLst>
      <p:ext uri="{BB962C8B-B14F-4D97-AF65-F5344CB8AC3E}">
        <p14:creationId xmlns:p14="http://schemas.microsoft.com/office/powerpoint/2010/main" val="170614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335487"/>
            <a:ext cx="9404723" cy="1400530"/>
          </a:xfrm>
        </p:spPr>
        <p:txBody>
          <a:bodyPr/>
          <a:lstStyle/>
          <a:p>
            <a:r>
              <a:rPr lang="en-US" dirty="0" smtClean="0"/>
              <a:t>KPBSD Title VI Advisory Committee</a:t>
            </a:r>
            <a:endParaRPr lang="en-US" dirty="0"/>
          </a:p>
        </p:txBody>
      </p:sp>
      <p:sp>
        <p:nvSpPr>
          <p:cNvPr id="3" name="Content Placeholder 2"/>
          <p:cNvSpPr>
            <a:spLocks noGrp="1"/>
          </p:cNvSpPr>
          <p:nvPr>
            <p:ph idx="1"/>
          </p:nvPr>
        </p:nvSpPr>
        <p:spPr>
          <a:xfrm>
            <a:off x="1103312" y="1359878"/>
            <a:ext cx="8946541" cy="4888522"/>
          </a:xfrm>
        </p:spPr>
        <p:txBody>
          <a:bodyPr/>
          <a:lstStyle/>
          <a:p>
            <a:r>
              <a:rPr lang="en-US" dirty="0"/>
              <a:t>The KPBSD Native Education Advisory Committee, made up of parents, youth, and KPBSD staff, meets quarterly and provides </a:t>
            </a:r>
            <a:r>
              <a:rPr lang="en-US" dirty="0" smtClean="0"/>
              <a:t>input </a:t>
            </a:r>
            <a:r>
              <a:rPr lang="en-US" dirty="0"/>
              <a:t>regarding the priority of services offered to qualifying Native students.  The committee reviews program activities and reviews where targeted assistance is needed when setting priorities.  Before 2015, Title VI programs were directly implemented by the KPBSD director of federal programs.  In SY16, the District created a KPBSD Native Education Program Coordinator position.  The new coordinator went to work with the existing KPBSD Title VI advisory committee to sub-regionalize its representatives and make updates to its by-laws</a:t>
            </a:r>
            <a:r>
              <a:rPr lang="en-US" dirty="0" smtClean="0"/>
              <a:t>.  By-laws can be found on the KPBSD Title VI webpage. </a:t>
            </a:r>
            <a:endParaRPr lang="en-US" dirty="0"/>
          </a:p>
          <a:p>
            <a:endParaRPr lang="en-US" dirty="0"/>
          </a:p>
        </p:txBody>
      </p:sp>
    </p:spTree>
    <p:extLst>
      <p:ext uri="{BB962C8B-B14F-4D97-AF65-F5344CB8AC3E}">
        <p14:creationId xmlns:p14="http://schemas.microsoft.com/office/powerpoint/2010/main" val="329686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868" y="585781"/>
            <a:ext cx="3252163" cy="3071819"/>
          </a:xfrm>
        </p:spPr>
        <p:txBody>
          <a:bodyPr/>
          <a:lstStyle/>
          <a:p>
            <a:r>
              <a:rPr lang="en-US" dirty="0" smtClean="0"/>
              <a:t>Current KPBSD Title VI Advisory Committee Members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6666373"/>
              </p:ext>
            </p:extLst>
          </p:nvPr>
        </p:nvGraphicFramePr>
        <p:xfrm>
          <a:off x="4091355" y="1369138"/>
          <a:ext cx="7807568" cy="4914204"/>
        </p:xfrm>
        <a:graphic>
          <a:graphicData uri="http://schemas.openxmlformats.org/drawingml/2006/table">
            <a:tbl>
              <a:tblPr firstRow="1" firstCol="1" bandRow="1">
                <a:tableStyleId>{5C22544A-7EE6-4342-B048-85BDC9FD1C3A}</a:tableStyleId>
              </a:tblPr>
              <a:tblGrid>
                <a:gridCol w="2626182"/>
                <a:gridCol w="1503061"/>
                <a:gridCol w="1726015"/>
                <a:gridCol w="1952310"/>
              </a:tblGrid>
              <a:tr h="163024">
                <a:tc gridSpan="2">
                  <a:txBody>
                    <a:bodyPr/>
                    <a:lstStyle/>
                    <a:p>
                      <a:pPr marL="0" marR="0" algn="just">
                        <a:lnSpc>
                          <a:spcPct val="107000"/>
                        </a:lnSpc>
                        <a:spcBef>
                          <a:spcPts val="0"/>
                        </a:spcBef>
                        <a:spcAft>
                          <a:spcPts val="600"/>
                        </a:spcAft>
                      </a:pPr>
                      <a:r>
                        <a:rPr lang="en-US" sz="2000" dirty="0">
                          <a:effectLst/>
                        </a:rPr>
                        <a:t>Parent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just">
                        <a:lnSpc>
                          <a:spcPct val="107000"/>
                        </a:lnSpc>
                        <a:spcBef>
                          <a:spcPts val="0"/>
                        </a:spcBef>
                        <a:spcAft>
                          <a:spcPts val="600"/>
                        </a:spcAft>
                      </a:pPr>
                      <a:r>
                        <a:rPr lang="en-US" sz="2000" dirty="0">
                          <a:effectLst/>
                        </a:rPr>
                        <a:t>Student Representatives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02228">
                <a:tc>
                  <a:txBody>
                    <a:bodyPr/>
                    <a:lstStyle/>
                    <a:p>
                      <a:pPr marL="0" marR="0" algn="l">
                        <a:lnSpc>
                          <a:spcPct val="107000"/>
                        </a:lnSpc>
                        <a:spcBef>
                          <a:spcPts val="0"/>
                        </a:spcBef>
                        <a:spcAft>
                          <a:spcPts val="600"/>
                        </a:spcAft>
                      </a:pPr>
                      <a:r>
                        <a:rPr lang="en-US" sz="1600" dirty="0">
                          <a:effectLst/>
                        </a:rPr>
                        <a:t>Seat A—Region 1 (</a:t>
                      </a:r>
                      <a:r>
                        <a:rPr lang="en-US" sz="1600" dirty="0" err="1">
                          <a:effectLst/>
                        </a:rPr>
                        <a:t>Tyonek</a:t>
                      </a:r>
                      <a:r>
                        <a:rPr lang="en-US" sz="1600" dirty="0">
                          <a:effectLst/>
                        </a:rPr>
                        <a:t>, Nikiski, Kenai)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600"/>
                        </a:spcAft>
                      </a:pPr>
                      <a:r>
                        <a:rPr lang="en-US" sz="1600">
                          <a:effectLst/>
                        </a:rPr>
                        <a:t>Elizabeth Standifer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600"/>
                        </a:spcAft>
                      </a:pPr>
                      <a:r>
                        <a:rPr lang="en-US" sz="1600">
                          <a:effectLst/>
                        </a:rPr>
                        <a:t>Seat G—At-large</a:t>
                      </a:r>
                    </a:p>
                    <a:p>
                      <a:pPr marL="0" marR="0" algn="l">
                        <a:lnSpc>
                          <a:spcPct val="107000"/>
                        </a:lnSpc>
                        <a:spcBef>
                          <a:spcPts val="0"/>
                        </a:spcBef>
                        <a:spcAft>
                          <a:spcPts val="6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600"/>
                        </a:spcAft>
                      </a:pPr>
                      <a:r>
                        <a:rPr lang="en-US" sz="1600">
                          <a:effectLst/>
                        </a:rPr>
                        <a:t>Nadia Walluk </a:t>
                      </a:r>
                    </a:p>
                    <a:p>
                      <a:pPr marL="0" marR="0" algn="l">
                        <a:lnSpc>
                          <a:spcPct val="107000"/>
                        </a:lnSpc>
                        <a:spcBef>
                          <a:spcPts val="0"/>
                        </a:spcBef>
                        <a:spcAft>
                          <a:spcPts val="60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228">
                <a:tc>
                  <a:txBody>
                    <a:bodyPr/>
                    <a:lstStyle/>
                    <a:p>
                      <a:pPr marL="0" marR="0" algn="l">
                        <a:lnSpc>
                          <a:spcPct val="107000"/>
                        </a:lnSpc>
                        <a:spcBef>
                          <a:spcPts val="0"/>
                        </a:spcBef>
                        <a:spcAft>
                          <a:spcPts val="600"/>
                        </a:spcAft>
                      </a:pPr>
                      <a:r>
                        <a:rPr lang="en-US" sz="1600" dirty="0">
                          <a:effectLst/>
                        </a:rPr>
                        <a:t>Seat B—Region 2 (Sterling, Soldotna)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600"/>
                        </a:spcAft>
                      </a:pPr>
                      <a:r>
                        <a:rPr lang="en-US" sz="1600" dirty="0">
                          <a:effectLst/>
                        </a:rPr>
                        <a:t>Michael Bernard </a:t>
                      </a:r>
                      <a:r>
                        <a:rPr lang="en-US" sz="1600" b="1" dirty="0">
                          <a:effectLst/>
                        </a:rPr>
                        <a:t>Chair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600"/>
                        </a:spcAft>
                      </a:pPr>
                      <a:r>
                        <a:rPr lang="en-US" sz="1600" dirty="0">
                          <a:effectLst/>
                        </a:rPr>
                        <a:t>Seat H—At-large </a:t>
                      </a:r>
                    </a:p>
                    <a:p>
                      <a:pPr marL="0" marR="0" algn="l">
                        <a:lnSpc>
                          <a:spcPct val="107000"/>
                        </a:lnSpc>
                        <a:spcBef>
                          <a:spcPts val="0"/>
                        </a:spcBef>
                        <a:spcAft>
                          <a:spcPts val="6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600"/>
                        </a:spcAft>
                      </a:pPr>
                      <a:r>
                        <a:rPr lang="en-US" sz="1600" dirty="0">
                          <a:effectLst/>
                        </a:rPr>
                        <a:t>John Holland </a:t>
                      </a:r>
                    </a:p>
                    <a:p>
                      <a:pPr marL="0" marR="0" algn="l">
                        <a:lnSpc>
                          <a:spcPct val="107000"/>
                        </a:lnSpc>
                        <a:spcBef>
                          <a:spcPts val="0"/>
                        </a:spcBef>
                        <a:spcAft>
                          <a:spcPts val="6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049">
                <a:tc>
                  <a:txBody>
                    <a:bodyPr/>
                    <a:lstStyle/>
                    <a:p>
                      <a:pPr marL="0" marR="0" algn="l">
                        <a:lnSpc>
                          <a:spcPct val="107000"/>
                        </a:lnSpc>
                        <a:spcBef>
                          <a:spcPts val="0"/>
                        </a:spcBef>
                        <a:spcAft>
                          <a:spcPts val="600"/>
                        </a:spcAft>
                      </a:pPr>
                      <a:r>
                        <a:rPr lang="en-US" sz="1600" dirty="0">
                          <a:effectLst/>
                        </a:rPr>
                        <a:t>Seat C—Region 3 (Seward, Moose Pass, Cooper Landing, Hope)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600"/>
                        </a:spcAft>
                      </a:pPr>
                      <a:r>
                        <a:rPr lang="en-US" sz="1600" dirty="0">
                          <a:effectLst/>
                        </a:rPr>
                        <a:t>Rebecca Dixon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lnSpc>
                          <a:spcPct val="107000"/>
                        </a:lnSpc>
                        <a:spcBef>
                          <a:spcPts val="0"/>
                        </a:spcBef>
                        <a:spcAft>
                          <a:spcPts val="600"/>
                        </a:spcAft>
                      </a:pPr>
                      <a:r>
                        <a:rPr lang="en-US" sz="2000" b="1" dirty="0">
                          <a:solidFill>
                            <a:schemeClr val="tx1"/>
                          </a:solidFill>
                          <a:effectLst/>
                        </a:rPr>
                        <a:t>Staff Representative</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r>
              <a:tr h="402228">
                <a:tc>
                  <a:txBody>
                    <a:bodyPr/>
                    <a:lstStyle/>
                    <a:p>
                      <a:pPr marL="0" marR="0" algn="l">
                        <a:lnSpc>
                          <a:spcPct val="107000"/>
                        </a:lnSpc>
                        <a:spcBef>
                          <a:spcPts val="0"/>
                        </a:spcBef>
                        <a:spcAft>
                          <a:spcPts val="600"/>
                        </a:spcAft>
                      </a:pPr>
                      <a:r>
                        <a:rPr lang="en-US" sz="1600" dirty="0">
                          <a:effectLst/>
                        </a:rPr>
                        <a:t>Seat D—Region 4 (</a:t>
                      </a:r>
                      <a:r>
                        <a:rPr lang="en-US" sz="1600" dirty="0" err="1">
                          <a:effectLst/>
                        </a:rPr>
                        <a:t>Ninilchik</a:t>
                      </a:r>
                      <a:r>
                        <a:rPr lang="en-US" sz="1600" dirty="0">
                          <a:effectLst/>
                        </a:rPr>
                        <a:t>, Anchor Point, Homer)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600"/>
                        </a:spcAft>
                      </a:pPr>
                      <a:r>
                        <a:rPr lang="en-US" sz="1600">
                          <a:effectLst/>
                        </a:rPr>
                        <a:t>Carolyn Choate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l">
                        <a:lnSpc>
                          <a:spcPct val="107000"/>
                        </a:lnSpc>
                        <a:spcBef>
                          <a:spcPts val="0"/>
                        </a:spcBef>
                        <a:spcAft>
                          <a:spcPts val="600"/>
                        </a:spcAft>
                      </a:pPr>
                      <a:r>
                        <a:rPr lang="en-US" sz="1600" dirty="0">
                          <a:effectLst/>
                        </a:rPr>
                        <a:t>Seat I—At-large</a:t>
                      </a:r>
                    </a:p>
                    <a:p>
                      <a:pPr marL="0" marR="0" algn="l">
                        <a:lnSpc>
                          <a:spcPct val="107000"/>
                        </a:lnSpc>
                        <a:spcBef>
                          <a:spcPts val="0"/>
                        </a:spcBef>
                        <a:spcAft>
                          <a:spcPts val="6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6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6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l">
                        <a:lnSpc>
                          <a:spcPct val="107000"/>
                        </a:lnSpc>
                        <a:spcBef>
                          <a:spcPts val="0"/>
                        </a:spcBef>
                        <a:spcAft>
                          <a:spcPts val="600"/>
                        </a:spcAft>
                      </a:pPr>
                      <a:r>
                        <a:rPr lang="en-US" sz="1600" dirty="0">
                          <a:effectLst/>
                        </a:rPr>
                        <a:t>Krystalynn Scott           </a:t>
                      </a:r>
                      <a:r>
                        <a:rPr lang="en-US" sz="1600" b="1" dirty="0">
                          <a:effectLst/>
                        </a:rPr>
                        <a:t>Vice Chair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6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60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049">
                <a:tc>
                  <a:txBody>
                    <a:bodyPr/>
                    <a:lstStyle/>
                    <a:p>
                      <a:pPr marL="0" marR="0" algn="l">
                        <a:lnSpc>
                          <a:spcPct val="107000"/>
                        </a:lnSpc>
                        <a:spcBef>
                          <a:spcPts val="0"/>
                        </a:spcBef>
                        <a:spcAft>
                          <a:spcPts val="600"/>
                        </a:spcAft>
                        <a:tabLst>
                          <a:tab pos="1200150" algn="l"/>
                        </a:tabLst>
                      </a:pPr>
                      <a:r>
                        <a:rPr lang="en-US" sz="1600" dirty="0">
                          <a:effectLst/>
                        </a:rPr>
                        <a:t>Seat E—Region 5 (</a:t>
                      </a:r>
                      <a:r>
                        <a:rPr lang="en-US" sz="1600" dirty="0" err="1">
                          <a:effectLst/>
                        </a:rPr>
                        <a:t>Seldovia</a:t>
                      </a:r>
                      <a:r>
                        <a:rPr lang="en-US" sz="1600" dirty="0">
                          <a:effectLst/>
                        </a:rPr>
                        <a:t>, </a:t>
                      </a:r>
                      <a:r>
                        <a:rPr lang="en-US" sz="1600" dirty="0" err="1">
                          <a:effectLst/>
                        </a:rPr>
                        <a:t>Nanwalek</a:t>
                      </a:r>
                      <a:r>
                        <a:rPr lang="en-US" sz="1600" dirty="0">
                          <a:effectLst/>
                        </a:rPr>
                        <a:t>, Port Graham)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600"/>
                        </a:spcAft>
                        <a:tabLst>
                          <a:tab pos="1200150" algn="l"/>
                        </a:tabLst>
                      </a:pPr>
                      <a:r>
                        <a:rPr lang="en-US" sz="1600" dirty="0">
                          <a:effectLst/>
                        </a:rPr>
                        <a:t>Vladimir </a:t>
                      </a:r>
                      <a:r>
                        <a:rPr lang="en-US" sz="1600" dirty="0" err="1">
                          <a:effectLst/>
                        </a:rPr>
                        <a:t>Moonin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just">
                        <a:lnSpc>
                          <a:spcPct val="107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vMerge="1">
                  <a:txBody>
                    <a:bodyPr/>
                    <a:lstStyle/>
                    <a:p>
                      <a:pPr marL="0" marR="0" algn="just">
                        <a:lnSpc>
                          <a:spcPct val="107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r>
              <a:tr h="163024">
                <a:tc>
                  <a:txBody>
                    <a:bodyPr/>
                    <a:lstStyle/>
                    <a:p>
                      <a:pPr marL="0" marR="0" algn="l">
                        <a:lnSpc>
                          <a:spcPct val="107000"/>
                        </a:lnSpc>
                        <a:spcBef>
                          <a:spcPts val="0"/>
                        </a:spcBef>
                        <a:spcAft>
                          <a:spcPts val="600"/>
                        </a:spcAft>
                      </a:pPr>
                      <a:r>
                        <a:rPr lang="en-US" sz="1600" dirty="0">
                          <a:effectLst/>
                        </a:rPr>
                        <a:t>Seat F—At-large (any region)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600"/>
                        </a:spcAft>
                      </a:pPr>
                      <a:r>
                        <a:rPr lang="en-US" sz="1600" dirty="0">
                          <a:effectLst/>
                        </a:rPr>
                        <a:t>Monica Anderson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just">
                        <a:lnSpc>
                          <a:spcPct val="107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c vMerge="1">
                  <a:txBody>
                    <a:bodyPr/>
                    <a:lstStyle/>
                    <a:p>
                      <a:pPr marL="0" marR="0" algn="just">
                        <a:lnSpc>
                          <a:spcPct val="107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tc>
              </a:tr>
            </a:tbl>
          </a:graphicData>
        </a:graphic>
      </p:graphicFrame>
    </p:spTree>
    <p:extLst>
      <p:ext uri="{BB962C8B-B14F-4D97-AF65-F5344CB8AC3E}">
        <p14:creationId xmlns:p14="http://schemas.microsoft.com/office/powerpoint/2010/main" val="409877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Funding</a:t>
            </a:r>
            <a:endParaRPr lang="en-US" dirty="0"/>
          </a:p>
        </p:txBody>
      </p:sp>
      <p:sp>
        <p:nvSpPr>
          <p:cNvPr id="3" name="Content Placeholder 2"/>
          <p:cNvSpPr>
            <a:spLocks noGrp="1"/>
          </p:cNvSpPr>
          <p:nvPr>
            <p:ph idx="1"/>
          </p:nvPr>
        </p:nvSpPr>
        <p:spPr/>
        <p:txBody>
          <a:bodyPr/>
          <a:lstStyle/>
          <a:p>
            <a:r>
              <a:rPr lang="en-US" dirty="0"/>
              <a:t>The KPBSD Native Education Program  is funded by the Federal Government’s Office of Indian Education, which is part of the U.S. Department of Education.  Annual funding of the  Native Education is based on the number of individual qualifying students enrolled in KPBSD.  The KPBSD serves nearly </a:t>
            </a:r>
            <a:r>
              <a:rPr lang="en-US" dirty="0" smtClean="0"/>
              <a:t>1200 </a:t>
            </a:r>
            <a:r>
              <a:rPr lang="en-US" dirty="0"/>
              <a:t>Native students, and represents over 114 tribal entities in Alaska alone.  Student eligibility for Title VI support is determined solely on the submission of a Title VI Indian Education OE506 form, found on the district ‘s Title VI Indian Education page, and also in the main office of any KPBSD school.  </a:t>
            </a:r>
          </a:p>
          <a:p>
            <a:r>
              <a:rPr lang="en-US" dirty="0"/>
              <a:t> </a:t>
            </a:r>
            <a:r>
              <a:rPr lang="en-US" dirty="0" smtClean="0"/>
              <a:t>Current Funding: $476,000</a:t>
            </a:r>
            <a:endParaRPr lang="en-US" dirty="0"/>
          </a:p>
          <a:p>
            <a:endParaRPr lang="en-US" dirty="0"/>
          </a:p>
        </p:txBody>
      </p:sp>
    </p:spTree>
    <p:extLst>
      <p:ext uri="{BB962C8B-B14F-4D97-AF65-F5344CB8AC3E}">
        <p14:creationId xmlns:p14="http://schemas.microsoft.com/office/powerpoint/2010/main" val="127920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identify		</a:t>
            </a:r>
            <a:endParaRPr lang="en-US" dirty="0"/>
          </a:p>
        </p:txBody>
      </p:sp>
      <p:sp>
        <p:nvSpPr>
          <p:cNvPr id="3" name="Content Placeholder 2"/>
          <p:cNvSpPr>
            <a:spLocks noGrp="1"/>
          </p:cNvSpPr>
          <p:nvPr>
            <p:ph idx="1"/>
          </p:nvPr>
        </p:nvSpPr>
        <p:spPr>
          <a:xfrm>
            <a:off x="4511040" y="1101969"/>
            <a:ext cx="6842760" cy="4797957"/>
          </a:xfrm>
        </p:spPr>
        <p:txBody>
          <a:bodyPr>
            <a:normAutofit lnSpcReduction="10000"/>
          </a:bodyPr>
          <a:lstStyle/>
          <a:p>
            <a:r>
              <a:rPr lang="en-US" dirty="0" smtClean="0"/>
              <a:t>OE506 Form Sent is required for any student to be qualified for Title VI programming.  This form is found at each school office, as well as the KPBSD Title VI webpage.  Parents or guardian must sign.  </a:t>
            </a:r>
          </a:p>
          <a:p>
            <a:r>
              <a:rPr lang="en-US" dirty="0" smtClean="0"/>
              <a:t>Enrollment demographics need to indicate ‘Alaska Native/American Indian’ or ‘two or more races’ when Title VI paperwork is completed.</a:t>
            </a:r>
          </a:p>
          <a:p>
            <a:r>
              <a:rPr lang="en-US" dirty="0" smtClean="0"/>
              <a:t>Principals and secretaries have been encouraged to include this paperwork in all of their enrollment packets for incoming students.</a:t>
            </a:r>
          </a:p>
          <a:p>
            <a:r>
              <a:rPr lang="en-US" dirty="0" smtClean="0"/>
              <a:t>KPBSD partners, including </a:t>
            </a:r>
            <a:r>
              <a:rPr lang="en-US" dirty="0" err="1" smtClean="0"/>
              <a:t>Kenaitze</a:t>
            </a:r>
            <a:r>
              <a:rPr lang="en-US" dirty="0" smtClean="0"/>
              <a:t> and Project GRAD also help KPBSD identify qualifying students.</a:t>
            </a:r>
          </a:p>
          <a:p>
            <a:r>
              <a:rPr lang="en-US" dirty="0" smtClean="0"/>
              <a:t>Completed OE506 forms only need to be completed in a given district one time.</a:t>
            </a:r>
          </a:p>
          <a:p>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03" y="1304544"/>
            <a:ext cx="4035750" cy="5295548"/>
          </a:xfrm>
          <a:prstGeom prst="rect">
            <a:avLst/>
          </a:prstGeom>
        </p:spPr>
      </p:pic>
    </p:spTree>
    <p:extLst>
      <p:ext uri="{BB962C8B-B14F-4D97-AF65-F5344CB8AC3E}">
        <p14:creationId xmlns:p14="http://schemas.microsoft.com/office/powerpoint/2010/main" val="425966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	and Allocations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Due to limited budgeting, priorities are set to target students of greatest need.  Academic targets for younger students have been limited because of the number of academic systems the district has in place to target all students of need.</a:t>
            </a:r>
          </a:p>
          <a:p>
            <a:r>
              <a:rPr lang="en-US" dirty="0" smtClean="0"/>
              <a:t>Priorities for Title VI programming are assisted by the KPBSD Title VI Advisory Committee</a:t>
            </a:r>
          </a:p>
          <a:p>
            <a:r>
              <a:rPr lang="en-US" dirty="0" smtClean="0"/>
              <a:t>Currently, the three main areas of focus are: </a:t>
            </a:r>
          </a:p>
          <a:p>
            <a:pPr lvl="1">
              <a:buFont typeface="Wingdings" panose="05000000000000000000" pitchFamily="2" charset="2"/>
              <a:buChar char="Ø"/>
            </a:pPr>
            <a:r>
              <a:rPr lang="en-US" dirty="0" smtClean="0"/>
              <a:t>Academic </a:t>
            </a:r>
            <a:r>
              <a:rPr lang="en-US" dirty="0"/>
              <a:t>supports through tutoring at various </a:t>
            </a:r>
            <a:r>
              <a:rPr lang="en-US" dirty="0" smtClean="0"/>
              <a:t>MS/K-12 sites</a:t>
            </a:r>
          </a:p>
          <a:p>
            <a:pPr lvl="1">
              <a:buFont typeface="Wingdings" panose="05000000000000000000" pitchFamily="2" charset="2"/>
              <a:buChar char="Ø"/>
            </a:pPr>
            <a:r>
              <a:rPr lang="en-US" dirty="0" smtClean="0"/>
              <a:t>Partnership </a:t>
            </a:r>
            <a:r>
              <a:rPr lang="en-US" dirty="0"/>
              <a:t>with Project GRAD and Kenai Peninsula Native Youth </a:t>
            </a:r>
            <a:r>
              <a:rPr lang="en-US" dirty="0" smtClean="0"/>
              <a:t>Leaders</a:t>
            </a:r>
          </a:p>
          <a:p>
            <a:pPr lvl="1">
              <a:buFont typeface="Wingdings" panose="05000000000000000000" pitchFamily="2" charset="2"/>
              <a:buChar char="Ø"/>
            </a:pPr>
            <a:r>
              <a:rPr lang="en-US" dirty="0" smtClean="0"/>
              <a:t>The </a:t>
            </a:r>
            <a:r>
              <a:rPr lang="en-US" dirty="0"/>
              <a:t>Alaska Native Science and Engineering Program </a:t>
            </a:r>
          </a:p>
          <a:p>
            <a:pPr marL="457200" lvl="1" indent="0">
              <a:buNone/>
            </a:pPr>
            <a:r>
              <a:rPr lang="en-US" dirty="0" smtClean="0"/>
              <a:t>Other </a:t>
            </a:r>
            <a:r>
              <a:rPr lang="en-US" dirty="0"/>
              <a:t>areas of recent support have been:</a:t>
            </a:r>
          </a:p>
          <a:p>
            <a:pPr lvl="1">
              <a:buFont typeface="Wingdings" panose="05000000000000000000" pitchFamily="2" charset="2"/>
              <a:buChar char="Ø"/>
            </a:pPr>
            <a:r>
              <a:rPr lang="en-US" dirty="0"/>
              <a:t>C</a:t>
            </a:r>
            <a:r>
              <a:rPr lang="en-US" dirty="0" smtClean="0"/>
              <a:t>onstruction academies in </a:t>
            </a:r>
            <a:r>
              <a:rPr lang="en-US" dirty="0" err="1" smtClean="0"/>
              <a:t>Seldovia</a:t>
            </a:r>
            <a:r>
              <a:rPr lang="en-US" dirty="0" smtClean="0"/>
              <a:t> and with </a:t>
            </a:r>
            <a:r>
              <a:rPr lang="en-US" dirty="0" err="1" smtClean="0"/>
              <a:t>Kenaitze</a:t>
            </a:r>
            <a:endParaRPr lang="en-US" dirty="0" smtClean="0"/>
          </a:p>
          <a:p>
            <a:pPr lvl="1">
              <a:buFont typeface="Wingdings" panose="05000000000000000000" pitchFamily="2" charset="2"/>
              <a:buChar char="Ø"/>
            </a:pPr>
            <a:r>
              <a:rPr lang="en-US" dirty="0" smtClean="0"/>
              <a:t>Support for students attending summer ANSEP Stem Career Exploration </a:t>
            </a:r>
            <a:endParaRPr lang="en-US" dirty="0"/>
          </a:p>
          <a:p>
            <a:endParaRPr lang="en-US" dirty="0" smtClean="0"/>
          </a:p>
          <a:p>
            <a:endParaRPr lang="en-US" dirty="0"/>
          </a:p>
        </p:txBody>
      </p:sp>
    </p:spTree>
    <p:extLst>
      <p:ext uri="{BB962C8B-B14F-4D97-AF65-F5344CB8AC3E}">
        <p14:creationId xmlns:p14="http://schemas.microsoft.com/office/powerpoint/2010/main" val="226047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Grad and KPNYL	</a:t>
            </a:r>
            <a:endParaRPr lang="en-US" dirty="0"/>
          </a:p>
        </p:txBody>
      </p:sp>
      <p:sp>
        <p:nvSpPr>
          <p:cNvPr id="3" name="Content Placeholder 2"/>
          <p:cNvSpPr>
            <a:spLocks noGrp="1"/>
          </p:cNvSpPr>
          <p:nvPr>
            <p:ph idx="1"/>
          </p:nvPr>
        </p:nvSpPr>
        <p:spPr>
          <a:xfrm>
            <a:off x="554864" y="1825624"/>
            <a:ext cx="3601499" cy="4883933"/>
          </a:xfrm>
        </p:spPr>
        <p:txBody>
          <a:bodyPr>
            <a:normAutofit fontScale="92500" lnSpcReduction="20000"/>
          </a:bodyPr>
          <a:lstStyle/>
          <a:p>
            <a:r>
              <a:rPr lang="en-US" dirty="0" smtClean="0"/>
              <a:t>KPNYL</a:t>
            </a:r>
          </a:p>
          <a:p>
            <a:pPr lvl="1"/>
            <a:r>
              <a:rPr lang="en-US" dirty="0" err="1"/>
              <a:t>Seldovia</a:t>
            </a:r>
            <a:r>
              <a:rPr lang="en-US" dirty="0"/>
              <a:t> 7-12  </a:t>
            </a:r>
            <a:endParaRPr lang="en-US" sz="1600" dirty="0"/>
          </a:p>
          <a:p>
            <a:pPr lvl="1"/>
            <a:r>
              <a:rPr lang="en-US" dirty="0"/>
              <a:t>Homer HS </a:t>
            </a:r>
            <a:endParaRPr lang="en-US" sz="1600" dirty="0"/>
          </a:p>
          <a:p>
            <a:pPr lvl="1"/>
            <a:r>
              <a:rPr lang="en-US" dirty="0"/>
              <a:t>Soldotna HS </a:t>
            </a:r>
            <a:endParaRPr lang="en-US" sz="1600" dirty="0"/>
          </a:p>
          <a:p>
            <a:pPr lvl="1"/>
            <a:r>
              <a:rPr lang="en-US" dirty="0"/>
              <a:t>Soldotna Prep </a:t>
            </a:r>
            <a:endParaRPr lang="en-US" sz="1600" dirty="0"/>
          </a:p>
          <a:p>
            <a:pPr lvl="1"/>
            <a:r>
              <a:rPr lang="en-US" dirty="0" smtClean="0"/>
              <a:t>Skyview 7-8 </a:t>
            </a:r>
            <a:endParaRPr lang="en-US" sz="1600" dirty="0"/>
          </a:p>
          <a:p>
            <a:pPr lvl="1"/>
            <a:r>
              <a:rPr lang="en-US" dirty="0"/>
              <a:t>Kenai HS </a:t>
            </a:r>
            <a:endParaRPr lang="en-US" sz="1600" dirty="0"/>
          </a:p>
          <a:p>
            <a:pPr lvl="1"/>
            <a:r>
              <a:rPr lang="en-US" dirty="0"/>
              <a:t>Kenai Alternative 7-12</a:t>
            </a:r>
            <a:endParaRPr lang="en-US" sz="1600" dirty="0"/>
          </a:p>
          <a:p>
            <a:pPr lvl="1"/>
            <a:r>
              <a:rPr lang="en-US" dirty="0"/>
              <a:t>Nikiski 7-12</a:t>
            </a:r>
            <a:endParaRPr lang="en-US" sz="1600" dirty="0"/>
          </a:p>
          <a:p>
            <a:pPr lvl="1"/>
            <a:r>
              <a:rPr lang="en-US" dirty="0"/>
              <a:t>Seward HS </a:t>
            </a:r>
            <a:r>
              <a:rPr lang="en-US" dirty="0" smtClean="0"/>
              <a:t> </a:t>
            </a:r>
            <a:endParaRPr lang="en-US" sz="1600" dirty="0"/>
          </a:p>
          <a:p>
            <a:pPr lvl="1"/>
            <a:r>
              <a:rPr lang="en-US" dirty="0" err="1"/>
              <a:t>Nanwalek</a:t>
            </a:r>
            <a:r>
              <a:rPr lang="en-US" dirty="0"/>
              <a:t> 7-12 </a:t>
            </a:r>
            <a:endParaRPr lang="en-US" sz="1600" dirty="0"/>
          </a:p>
          <a:p>
            <a:pPr lvl="1"/>
            <a:r>
              <a:rPr lang="en-US" dirty="0"/>
              <a:t>Port Graham 7-12  </a:t>
            </a:r>
            <a:endParaRPr lang="en-US" sz="1600" dirty="0"/>
          </a:p>
          <a:p>
            <a:pPr lvl="1"/>
            <a:r>
              <a:rPr lang="en-US" dirty="0" err="1" smtClean="0"/>
              <a:t>Ninilchik</a:t>
            </a:r>
            <a:r>
              <a:rPr lang="en-US" dirty="0" smtClean="0"/>
              <a:t> </a:t>
            </a:r>
            <a:r>
              <a:rPr lang="en-US" dirty="0"/>
              <a:t>7-12</a:t>
            </a:r>
            <a:endParaRPr lang="en-US" sz="1600" dirty="0"/>
          </a:p>
          <a:p>
            <a:pPr lvl="1"/>
            <a:r>
              <a:rPr lang="en-US" dirty="0" err="1"/>
              <a:t>Tyonek</a:t>
            </a:r>
            <a:r>
              <a:rPr lang="en-US" dirty="0"/>
              <a:t> 7-12</a:t>
            </a:r>
            <a:endParaRPr lang="en-US" sz="1600" dirty="0"/>
          </a:p>
          <a:p>
            <a:pPr lvl="1"/>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6389" y="2389909"/>
            <a:ext cx="6250379" cy="3515838"/>
          </a:xfrm>
          <a:prstGeom prst="rect">
            <a:avLst/>
          </a:prstGeom>
        </p:spPr>
      </p:pic>
    </p:spTree>
    <p:extLst>
      <p:ext uri="{BB962C8B-B14F-4D97-AF65-F5344CB8AC3E}">
        <p14:creationId xmlns:p14="http://schemas.microsoft.com/office/powerpoint/2010/main" val="1273278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49299</TotalTime>
  <Words>762</Words>
  <Application>Microsoft Office PowerPoint</Application>
  <PresentationFormat>Widescreen</PresentationFormat>
  <Paragraphs>92</Paragraphs>
  <Slides>13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Century Gothic</vt:lpstr>
      <vt:lpstr>Times New Roman</vt:lpstr>
      <vt:lpstr>Wingdings</vt:lpstr>
      <vt:lpstr>Wingdings 3</vt:lpstr>
      <vt:lpstr>Ion</vt:lpstr>
      <vt:lpstr>Acrobat Document</vt:lpstr>
      <vt:lpstr>KPBSD Native Education 3/6/2017</vt:lpstr>
      <vt:lpstr>PowerPoint Presentation</vt:lpstr>
      <vt:lpstr>KPBSD Demographics  </vt:lpstr>
      <vt:lpstr>KPBSD Title VI Advisory Committee</vt:lpstr>
      <vt:lpstr>Current KPBSD Title VI Advisory Committee Members   </vt:lpstr>
      <vt:lpstr>Current Funding</vt:lpstr>
      <vt:lpstr>How we identify  </vt:lpstr>
      <vt:lpstr>Priorities and Allocations</vt:lpstr>
      <vt:lpstr>Project Grad and KPNYL </vt:lpstr>
      <vt:lpstr>ANSEP </vt:lpstr>
      <vt:lpstr>KPBSD Stats </vt:lpstr>
      <vt:lpstr>PowerPoint Presentation</vt:lpstr>
      <vt:lpstr>Needs Assessment Results</vt:lpstr>
    </vt:vector>
  </TitlesOfParts>
  <Company>KPBSD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KPBSD Native Education</dc:title>
  <dc:creator>Conrad Woodhead</dc:creator>
  <cp:lastModifiedBy>Conrad Woodhead</cp:lastModifiedBy>
  <cp:revision>70</cp:revision>
  <cp:lastPrinted>2015-09-22T21:34:46Z</cp:lastPrinted>
  <dcterms:created xsi:type="dcterms:W3CDTF">2015-09-11T21:34:18Z</dcterms:created>
  <dcterms:modified xsi:type="dcterms:W3CDTF">2017-02-20T22:31:57Z</dcterms:modified>
</cp:coreProperties>
</file>